
<file path=[Content_Types].xml><?xml version="1.0" encoding="utf-8"?>
<Types xmlns="http://schemas.openxmlformats.org/package/2006/content-types"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media/image15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7" d="100"/>
          <a:sy n="97" d="100"/>
        </p:scale>
        <p:origin x="2640" y="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colored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accent2">
        <a:alpha val="0"/>
      </a:schemeClr>
    </dgm:fillClrLst>
    <dgm:linClrLst meth="repeat">
      <a:schemeClr val="accent2">
        <a:alpha val="0"/>
      </a:schemeClr>
    </dgm:linClrLst>
    <dgm:effectClrLst/>
    <dgm:txLinClrLst/>
    <dgm:txFillClrLst meth="repeat">
      <a:schemeClr val="accent2"/>
      <a:schemeClr val="accent3"/>
      <a:schemeClr val="accent4"/>
      <a:schemeClr val="accent5"/>
      <a:schemeClr val="accent6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9B8865-53FE-4108-887D-347955672ED4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E0F497A7-3175-46E7-9AC5-F95039139EDF}">
      <dgm:prSet/>
      <dgm:spPr/>
      <dgm:t>
        <a:bodyPr/>
        <a:lstStyle/>
        <a:p>
          <a:r>
            <a:rPr lang="en-US"/>
            <a:t>Diversified media &amp; merchandising company</a:t>
          </a:r>
        </a:p>
      </dgm:t>
    </dgm:pt>
    <dgm:pt modelId="{994E2766-73FF-4C0D-982C-31A023AB4BD4}" type="parTrans" cxnId="{53039E50-1448-44F5-8E16-A1945F47EB31}">
      <dgm:prSet/>
      <dgm:spPr/>
      <dgm:t>
        <a:bodyPr/>
        <a:lstStyle/>
        <a:p>
          <a:endParaRPr lang="en-US"/>
        </a:p>
      </dgm:t>
    </dgm:pt>
    <dgm:pt modelId="{BE6EE4D4-791A-4875-BC87-185D843EFBAB}" type="sibTrans" cxnId="{53039E50-1448-44F5-8E16-A1945F47EB31}">
      <dgm:prSet/>
      <dgm:spPr/>
      <dgm:t>
        <a:bodyPr/>
        <a:lstStyle/>
        <a:p>
          <a:endParaRPr lang="en-US"/>
        </a:p>
      </dgm:t>
    </dgm:pt>
    <dgm:pt modelId="{AD1F7B94-9CB8-4A14-A3DC-D9330847DAE3}">
      <dgm:prSet/>
      <dgm:spPr/>
      <dgm:t>
        <a:bodyPr/>
        <a:lstStyle/>
        <a:p>
          <a:r>
            <a:rPr lang="en-US"/>
            <a:t>Subsidiaries: Maybacks Global Entertainment, Authentic Heroes, Authentic Events, NFT Mint Farm</a:t>
          </a:r>
        </a:p>
      </dgm:t>
    </dgm:pt>
    <dgm:pt modelId="{3048E036-7C83-4CC0-AAAD-FD872644BAEF}" type="parTrans" cxnId="{8CAA1D84-9F95-41A4-9E7A-4F386FDA564A}">
      <dgm:prSet/>
      <dgm:spPr/>
      <dgm:t>
        <a:bodyPr/>
        <a:lstStyle/>
        <a:p>
          <a:endParaRPr lang="en-US"/>
        </a:p>
      </dgm:t>
    </dgm:pt>
    <dgm:pt modelId="{552B6512-4669-4991-9949-F4E626F0189E}" type="sibTrans" cxnId="{8CAA1D84-9F95-41A4-9E7A-4F386FDA564A}">
      <dgm:prSet/>
      <dgm:spPr/>
      <dgm:t>
        <a:bodyPr/>
        <a:lstStyle/>
        <a:p>
          <a:endParaRPr lang="en-US"/>
        </a:p>
      </dgm:t>
    </dgm:pt>
    <dgm:pt modelId="{B49BCD86-DE53-4547-9C1C-F1814032B592}">
      <dgm:prSet/>
      <dgm:spPr/>
      <dgm:t>
        <a:bodyPr/>
        <a:lstStyle/>
        <a:p>
          <a:r>
            <a:rPr lang="en-US"/>
            <a:t>Focused on streaming, collectibles, live events, and Web3</a:t>
          </a:r>
        </a:p>
      </dgm:t>
    </dgm:pt>
    <dgm:pt modelId="{03A37E92-8E1A-4521-A320-55A9D09E7C73}" type="parTrans" cxnId="{E2619E40-8603-4758-8542-F3FE128EDFDA}">
      <dgm:prSet/>
      <dgm:spPr/>
      <dgm:t>
        <a:bodyPr/>
        <a:lstStyle/>
        <a:p>
          <a:endParaRPr lang="en-US"/>
        </a:p>
      </dgm:t>
    </dgm:pt>
    <dgm:pt modelId="{FF3422B3-AF3B-480F-A07C-5CE2D5F4BB14}" type="sibTrans" cxnId="{E2619E40-8603-4758-8542-F3FE128EDFDA}">
      <dgm:prSet/>
      <dgm:spPr/>
      <dgm:t>
        <a:bodyPr/>
        <a:lstStyle/>
        <a:p>
          <a:endParaRPr lang="en-US"/>
        </a:p>
      </dgm:t>
    </dgm:pt>
    <dgm:pt modelId="{28EB4580-C70A-4B67-B018-3BD50C33A100}">
      <dgm:prSet/>
      <dgm:spPr/>
      <dgm:t>
        <a:bodyPr/>
        <a:lstStyle/>
        <a:p>
          <a:r>
            <a:rPr lang="en-US"/>
            <a:t>Headquartered in Morristown, NJ</a:t>
          </a:r>
        </a:p>
      </dgm:t>
    </dgm:pt>
    <dgm:pt modelId="{9BAE41E0-1D1E-406A-B7DC-871CBF86DA43}" type="parTrans" cxnId="{A2C54107-70AC-4470-A7D1-A8576554C268}">
      <dgm:prSet/>
      <dgm:spPr/>
      <dgm:t>
        <a:bodyPr/>
        <a:lstStyle/>
        <a:p>
          <a:endParaRPr lang="en-US"/>
        </a:p>
      </dgm:t>
    </dgm:pt>
    <dgm:pt modelId="{10D93E85-A709-494C-9A75-627B795DCB43}" type="sibTrans" cxnId="{A2C54107-70AC-4470-A7D1-A8576554C268}">
      <dgm:prSet/>
      <dgm:spPr/>
      <dgm:t>
        <a:bodyPr/>
        <a:lstStyle/>
        <a:p>
          <a:endParaRPr lang="en-US"/>
        </a:p>
      </dgm:t>
    </dgm:pt>
    <dgm:pt modelId="{A9FB4E37-83B0-4C12-8C99-EC69D068B600}" type="pres">
      <dgm:prSet presAssocID="{AE9B8865-53FE-4108-887D-347955672ED4}" presName="linear" presStyleCnt="0">
        <dgm:presLayoutVars>
          <dgm:animLvl val="lvl"/>
          <dgm:resizeHandles val="exact"/>
        </dgm:presLayoutVars>
      </dgm:prSet>
      <dgm:spPr/>
    </dgm:pt>
    <dgm:pt modelId="{9FF39A1C-8EA9-4497-92B5-70AF8C2B478D}" type="pres">
      <dgm:prSet presAssocID="{E0F497A7-3175-46E7-9AC5-F95039139EDF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CCBD5975-9BF3-4CD2-8275-92C4CD83512D}" type="pres">
      <dgm:prSet presAssocID="{BE6EE4D4-791A-4875-BC87-185D843EFBAB}" presName="spacer" presStyleCnt="0"/>
      <dgm:spPr/>
    </dgm:pt>
    <dgm:pt modelId="{F4C40B27-04EA-43A9-B86F-3BE4E6A6CF84}" type="pres">
      <dgm:prSet presAssocID="{AD1F7B94-9CB8-4A14-A3DC-D9330847DAE3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FDEA3DEF-B1DE-4A3C-A4D9-595FF0B78075}" type="pres">
      <dgm:prSet presAssocID="{552B6512-4669-4991-9949-F4E626F0189E}" presName="spacer" presStyleCnt="0"/>
      <dgm:spPr/>
    </dgm:pt>
    <dgm:pt modelId="{BD2A6BF5-ECFD-4434-AC3E-4ED03F413BE0}" type="pres">
      <dgm:prSet presAssocID="{B49BCD86-DE53-4547-9C1C-F1814032B592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AE1EB30F-796F-4924-91E5-D9E47DFE06D6}" type="pres">
      <dgm:prSet presAssocID="{FF3422B3-AF3B-480F-A07C-5CE2D5F4BB14}" presName="spacer" presStyleCnt="0"/>
      <dgm:spPr/>
    </dgm:pt>
    <dgm:pt modelId="{D643A0F4-46B8-4263-A44D-976066A40C71}" type="pres">
      <dgm:prSet presAssocID="{28EB4580-C70A-4B67-B018-3BD50C33A100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A2C54107-70AC-4470-A7D1-A8576554C268}" srcId="{AE9B8865-53FE-4108-887D-347955672ED4}" destId="{28EB4580-C70A-4B67-B018-3BD50C33A100}" srcOrd="3" destOrd="0" parTransId="{9BAE41E0-1D1E-406A-B7DC-871CBF86DA43}" sibTransId="{10D93E85-A709-494C-9A75-627B795DCB43}"/>
    <dgm:cxn modelId="{6F7A4F28-F8FB-4A57-9E57-268224BE7FE9}" type="presOf" srcId="{AE9B8865-53FE-4108-887D-347955672ED4}" destId="{A9FB4E37-83B0-4C12-8C99-EC69D068B600}" srcOrd="0" destOrd="0" presId="urn:microsoft.com/office/officeart/2005/8/layout/vList2"/>
    <dgm:cxn modelId="{B9E39D36-4CC6-4076-9410-A7A6F8F2B444}" type="presOf" srcId="{AD1F7B94-9CB8-4A14-A3DC-D9330847DAE3}" destId="{F4C40B27-04EA-43A9-B86F-3BE4E6A6CF84}" srcOrd="0" destOrd="0" presId="urn:microsoft.com/office/officeart/2005/8/layout/vList2"/>
    <dgm:cxn modelId="{E2619E40-8603-4758-8542-F3FE128EDFDA}" srcId="{AE9B8865-53FE-4108-887D-347955672ED4}" destId="{B49BCD86-DE53-4547-9C1C-F1814032B592}" srcOrd="2" destOrd="0" parTransId="{03A37E92-8E1A-4521-A320-55A9D09E7C73}" sibTransId="{FF3422B3-AF3B-480F-A07C-5CE2D5F4BB14}"/>
    <dgm:cxn modelId="{9C20185F-73FF-4200-83D8-03552D4A9C48}" type="presOf" srcId="{B49BCD86-DE53-4547-9C1C-F1814032B592}" destId="{BD2A6BF5-ECFD-4434-AC3E-4ED03F413BE0}" srcOrd="0" destOrd="0" presId="urn:microsoft.com/office/officeart/2005/8/layout/vList2"/>
    <dgm:cxn modelId="{53039E50-1448-44F5-8E16-A1945F47EB31}" srcId="{AE9B8865-53FE-4108-887D-347955672ED4}" destId="{E0F497A7-3175-46E7-9AC5-F95039139EDF}" srcOrd="0" destOrd="0" parTransId="{994E2766-73FF-4C0D-982C-31A023AB4BD4}" sibTransId="{BE6EE4D4-791A-4875-BC87-185D843EFBAB}"/>
    <dgm:cxn modelId="{8CAA1D84-9F95-41A4-9E7A-4F386FDA564A}" srcId="{AE9B8865-53FE-4108-887D-347955672ED4}" destId="{AD1F7B94-9CB8-4A14-A3DC-D9330847DAE3}" srcOrd="1" destOrd="0" parTransId="{3048E036-7C83-4CC0-AAAD-FD872644BAEF}" sibTransId="{552B6512-4669-4991-9949-F4E626F0189E}"/>
    <dgm:cxn modelId="{0F6324A1-F775-4A4B-8BFB-8905F305EBB7}" type="presOf" srcId="{E0F497A7-3175-46E7-9AC5-F95039139EDF}" destId="{9FF39A1C-8EA9-4497-92B5-70AF8C2B478D}" srcOrd="0" destOrd="0" presId="urn:microsoft.com/office/officeart/2005/8/layout/vList2"/>
    <dgm:cxn modelId="{439C39E3-962B-4911-BF31-EFEDBE0D1457}" type="presOf" srcId="{28EB4580-C70A-4B67-B018-3BD50C33A100}" destId="{D643A0F4-46B8-4263-A44D-976066A40C71}" srcOrd="0" destOrd="0" presId="urn:microsoft.com/office/officeart/2005/8/layout/vList2"/>
    <dgm:cxn modelId="{465D38BF-6BE9-4064-8300-E468FB26DB68}" type="presParOf" srcId="{A9FB4E37-83B0-4C12-8C99-EC69D068B600}" destId="{9FF39A1C-8EA9-4497-92B5-70AF8C2B478D}" srcOrd="0" destOrd="0" presId="urn:microsoft.com/office/officeart/2005/8/layout/vList2"/>
    <dgm:cxn modelId="{E849D541-5740-4815-90EE-8BDAE574A510}" type="presParOf" srcId="{A9FB4E37-83B0-4C12-8C99-EC69D068B600}" destId="{CCBD5975-9BF3-4CD2-8275-92C4CD83512D}" srcOrd="1" destOrd="0" presId="urn:microsoft.com/office/officeart/2005/8/layout/vList2"/>
    <dgm:cxn modelId="{A94E34A6-C1CF-4155-9288-8527289375F2}" type="presParOf" srcId="{A9FB4E37-83B0-4C12-8C99-EC69D068B600}" destId="{F4C40B27-04EA-43A9-B86F-3BE4E6A6CF84}" srcOrd="2" destOrd="0" presId="urn:microsoft.com/office/officeart/2005/8/layout/vList2"/>
    <dgm:cxn modelId="{FF235645-6B7A-4005-B36D-C4A622E63CE7}" type="presParOf" srcId="{A9FB4E37-83B0-4C12-8C99-EC69D068B600}" destId="{FDEA3DEF-B1DE-4A3C-A4D9-595FF0B78075}" srcOrd="3" destOrd="0" presId="urn:microsoft.com/office/officeart/2005/8/layout/vList2"/>
    <dgm:cxn modelId="{09C233D8-BB48-4223-8CA8-EB44BD689114}" type="presParOf" srcId="{A9FB4E37-83B0-4C12-8C99-EC69D068B600}" destId="{BD2A6BF5-ECFD-4434-AC3E-4ED03F413BE0}" srcOrd="4" destOrd="0" presId="urn:microsoft.com/office/officeart/2005/8/layout/vList2"/>
    <dgm:cxn modelId="{FFF62E76-3B98-420F-975C-F74A9C9E01B8}" type="presParOf" srcId="{A9FB4E37-83B0-4C12-8C99-EC69D068B600}" destId="{AE1EB30F-796F-4924-91E5-D9E47DFE06D6}" srcOrd="5" destOrd="0" presId="urn:microsoft.com/office/officeart/2005/8/layout/vList2"/>
    <dgm:cxn modelId="{DDE676D6-96FC-4389-B2D0-9D63D6F2B255}" type="presParOf" srcId="{A9FB4E37-83B0-4C12-8C99-EC69D068B600}" destId="{D643A0F4-46B8-4263-A44D-976066A40C71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EB4D83F-8028-474D-A205-71593702DC87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coloredtext_colorful1" csCatId="colorful" phldr="1"/>
      <dgm:spPr/>
      <dgm:t>
        <a:bodyPr/>
        <a:lstStyle/>
        <a:p>
          <a:endParaRPr lang="en-US"/>
        </a:p>
      </dgm:t>
    </dgm:pt>
    <dgm:pt modelId="{3E34C6AD-938F-48B4-A463-80C5B0D1483B}">
      <dgm:prSet/>
      <dgm:spPr/>
      <dgm:t>
        <a:bodyPr/>
        <a:lstStyle/>
        <a:p>
          <a:r>
            <a:rPr lang="en-US"/>
            <a:t>$11M acquisition of Goliath Motion Pictures</a:t>
          </a:r>
        </a:p>
      </dgm:t>
    </dgm:pt>
    <dgm:pt modelId="{C0132076-1708-4869-8C0A-2CF0631A5026}" type="parTrans" cxnId="{37D779B3-5BDC-4A19-9553-FD4FA7AECE9F}">
      <dgm:prSet/>
      <dgm:spPr/>
      <dgm:t>
        <a:bodyPr/>
        <a:lstStyle/>
        <a:p>
          <a:endParaRPr lang="en-US"/>
        </a:p>
      </dgm:t>
    </dgm:pt>
    <dgm:pt modelId="{126DFC02-EA43-41A1-8A9D-741A15604AE4}" type="sibTrans" cxnId="{37D779B3-5BDC-4A19-9553-FD4FA7AECE9F}">
      <dgm:prSet/>
      <dgm:spPr/>
      <dgm:t>
        <a:bodyPr/>
        <a:lstStyle/>
        <a:p>
          <a:endParaRPr lang="en-US"/>
        </a:p>
      </dgm:t>
    </dgm:pt>
    <dgm:pt modelId="{6B21D835-B18D-4925-AA8A-80E2FA1AAB86}">
      <dgm:prSet/>
      <dgm:spPr/>
      <dgm:t>
        <a:bodyPr/>
        <a:lstStyle/>
        <a:p>
          <a:r>
            <a:rPr lang="en-US"/>
            <a:t>40,000+ classic film &amp; TV titles added</a:t>
          </a:r>
        </a:p>
      </dgm:t>
    </dgm:pt>
    <dgm:pt modelId="{A597A62B-37FF-44F0-AA18-B52F0DB1F8C7}" type="parTrans" cxnId="{09D7AC29-4F38-4600-845B-E33F0EF3B79B}">
      <dgm:prSet/>
      <dgm:spPr/>
      <dgm:t>
        <a:bodyPr/>
        <a:lstStyle/>
        <a:p>
          <a:endParaRPr lang="en-US"/>
        </a:p>
      </dgm:t>
    </dgm:pt>
    <dgm:pt modelId="{D541AF24-B01C-4A1A-8C94-7B498AE3B2DC}" type="sibTrans" cxnId="{09D7AC29-4F38-4600-845B-E33F0EF3B79B}">
      <dgm:prSet/>
      <dgm:spPr/>
      <dgm:t>
        <a:bodyPr/>
        <a:lstStyle/>
        <a:p>
          <a:endParaRPr lang="en-US"/>
        </a:p>
      </dgm:t>
    </dgm:pt>
    <dgm:pt modelId="{968DBDEF-E143-4FCE-8992-F393CDA652EE}">
      <dgm:prSet/>
      <dgm:spPr/>
      <dgm:t>
        <a:bodyPr/>
        <a:lstStyle/>
        <a:p>
          <a:r>
            <a:rPr lang="en-US"/>
            <a:t>500% YoY growth in Q1 2025 ad sales</a:t>
          </a:r>
        </a:p>
      </dgm:t>
    </dgm:pt>
    <dgm:pt modelId="{75D6201C-2ABA-434C-A9C9-C1F28445D46D}" type="parTrans" cxnId="{7EB27A44-5F4E-4CBD-A2A7-1EDDAAB43541}">
      <dgm:prSet/>
      <dgm:spPr/>
      <dgm:t>
        <a:bodyPr/>
        <a:lstStyle/>
        <a:p>
          <a:endParaRPr lang="en-US"/>
        </a:p>
      </dgm:t>
    </dgm:pt>
    <dgm:pt modelId="{164759B1-62F7-413B-AA33-13E7EAE2D645}" type="sibTrans" cxnId="{7EB27A44-5F4E-4CBD-A2A7-1EDDAAB43541}">
      <dgm:prSet/>
      <dgm:spPr/>
      <dgm:t>
        <a:bodyPr/>
        <a:lstStyle/>
        <a:p>
          <a:endParaRPr lang="en-US"/>
        </a:p>
      </dgm:t>
    </dgm:pt>
    <dgm:pt modelId="{BBA731CD-9D8B-4DB6-BBD0-F05C7C0241AE}">
      <dgm:prSet/>
      <dgm:spPr/>
      <dgm:t>
        <a:bodyPr/>
        <a:lstStyle/>
        <a:p>
          <a:r>
            <a:rPr lang="en-US"/>
            <a:t>Live PPV streaming: Ring of Combat</a:t>
          </a:r>
        </a:p>
      </dgm:t>
    </dgm:pt>
    <dgm:pt modelId="{AC248E9C-F30A-4854-866B-785DEE6FE711}" type="parTrans" cxnId="{CDF5C10E-856A-4B4C-991B-ECB02FF8421E}">
      <dgm:prSet/>
      <dgm:spPr/>
      <dgm:t>
        <a:bodyPr/>
        <a:lstStyle/>
        <a:p>
          <a:endParaRPr lang="en-US"/>
        </a:p>
      </dgm:t>
    </dgm:pt>
    <dgm:pt modelId="{4F05C74A-F549-4C2D-A4B3-45111A023B8D}" type="sibTrans" cxnId="{CDF5C10E-856A-4B4C-991B-ECB02FF8421E}">
      <dgm:prSet/>
      <dgm:spPr/>
      <dgm:t>
        <a:bodyPr/>
        <a:lstStyle/>
        <a:p>
          <a:endParaRPr lang="en-US"/>
        </a:p>
      </dgm:t>
    </dgm:pt>
    <dgm:pt modelId="{63F7C631-6BC9-433D-8AA8-5B5CB13F18C1}">
      <dgm:prSet/>
      <dgm:spPr/>
      <dgm:t>
        <a:bodyPr/>
        <a:lstStyle/>
        <a:p>
          <a:r>
            <a:rPr lang="en-US"/>
            <a:t>80% reduction in corporate debt</a:t>
          </a:r>
        </a:p>
      </dgm:t>
    </dgm:pt>
    <dgm:pt modelId="{56DCDBE2-897C-4E1F-82F2-2431CDEA8428}" type="parTrans" cxnId="{56A608AA-9B00-4625-A8B4-201DB4C26BE0}">
      <dgm:prSet/>
      <dgm:spPr/>
      <dgm:t>
        <a:bodyPr/>
        <a:lstStyle/>
        <a:p>
          <a:endParaRPr lang="en-US"/>
        </a:p>
      </dgm:t>
    </dgm:pt>
    <dgm:pt modelId="{3441A964-4955-4A8A-B620-46A71CD5E09E}" type="sibTrans" cxnId="{56A608AA-9B00-4625-A8B4-201DB4C26BE0}">
      <dgm:prSet/>
      <dgm:spPr/>
      <dgm:t>
        <a:bodyPr/>
        <a:lstStyle/>
        <a:p>
          <a:endParaRPr lang="en-US"/>
        </a:p>
      </dgm:t>
    </dgm:pt>
    <dgm:pt modelId="{814D8367-3701-43A1-B03B-5900B6AEE698}" type="pres">
      <dgm:prSet presAssocID="{0EB4D83F-8028-474D-A205-71593702DC87}" presName="root" presStyleCnt="0">
        <dgm:presLayoutVars>
          <dgm:dir/>
          <dgm:resizeHandles val="exact"/>
        </dgm:presLayoutVars>
      </dgm:prSet>
      <dgm:spPr/>
    </dgm:pt>
    <dgm:pt modelId="{517FA67C-E065-4D3D-8862-BAC48287FFBE}" type="pres">
      <dgm:prSet presAssocID="{0EB4D83F-8028-474D-A205-71593702DC87}" presName="container" presStyleCnt="0">
        <dgm:presLayoutVars>
          <dgm:dir/>
          <dgm:resizeHandles val="exact"/>
        </dgm:presLayoutVars>
      </dgm:prSet>
      <dgm:spPr/>
    </dgm:pt>
    <dgm:pt modelId="{F16816CF-7584-4FED-86FF-47C6F71C5E6F}" type="pres">
      <dgm:prSet presAssocID="{3E34C6AD-938F-48B4-A463-80C5B0D1483B}" presName="compNode" presStyleCnt="0"/>
      <dgm:spPr/>
    </dgm:pt>
    <dgm:pt modelId="{3E14B1AA-7841-47B0-BCD3-363A928E840E}" type="pres">
      <dgm:prSet presAssocID="{3E34C6AD-938F-48B4-A463-80C5B0D1483B}" presName="iconBgRect" presStyleLbl="bgShp" presStyleIdx="0" presStyleCnt="5"/>
      <dgm:spPr/>
    </dgm:pt>
    <dgm:pt modelId="{3EEEDF22-80A2-4D0A-A6CB-B6D47626A000}" type="pres">
      <dgm:prSet presAssocID="{3E34C6AD-938F-48B4-A463-80C5B0D1483B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mera"/>
        </a:ext>
      </dgm:extLst>
    </dgm:pt>
    <dgm:pt modelId="{047B9BFF-3BB8-40CD-B83B-358A5940B575}" type="pres">
      <dgm:prSet presAssocID="{3E34C6AD-938F-48B4-A463-80C5B0D1483B}" presName="spaceRect" presStyleCnt="0"/>
      <dgm:spPr/>
    </dgm:pt>
    <dgm:pt modelId="{B2222218-75CF-4795-B8E3-982E81E753C0}" type="pres">
      <dgm:prSet presAssocID="{3E34C6AD-938F-48B4-A463-80C5B0D1483B}" presName="textRect" presStyleLbl="revTx" presStyleIdx="0" presStyleCnt="5">
        <dgm:presLayoutVars>
          <dgm:chMax val="1"/>
          <dgm:chPref val="1"/>
        </dgm:presLayoutVars>
      </dgm:prSet>
      <dgm:spPr/>
    </dgm:pt>
    <dgm:pt modelId="{D0E78DE8-6EFF-4D4B-A634-D7C7845230C0}" type="pres">
      <dgm:prSet presAssocID="{126DFC02-EA43-41A1-8A9D-741A15604AE4}" presName="sibTrans" presStyleLbl="sibTrans2D1" presStyleIdx="0" presStyleCnt="0"/>
      <dgm:spPr/>
    </dgm:pt>
    <dgm:pt modelId="{8866366C-D5E4-44BC-9452-00976EAE55F7}" type="pres">
      <dgm:prSet presAssocID="{6B21D835-B18D-4925-AA8A-80E2FA1AAB86}" presName="compNode" presStyleCnt="0"/>
      <dgm:spPr/>
    </dgm:pt>
    <dgm:pt modelId="{9A635A8A-0A1D-4110-94E3-B9A967B5B508}" type="pres">
      <dgm:prSet presAssocID="{6B21D835-B18D-4925-AA8A-80E2FA1AAB86}" presName="iconBgRect" presStyleLbl="bgShp" presStyleIdx="1" presStyleCnt="5"/>
      <dgm:spPr/>
    </dgm:pt>
    <dgm:pt modelId="{9CA672EB-D113-48FE-B298-D71C05DFF9A8}" type="pres">
      <dgm:prSet presAssocID="{6B21D835-B18D-4925-AA8A-80E2FA1AAB86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elevision"/>
        </a:ext>
      </dgm:extLst>
    </dgm:pt>
    <dgm:pt modelId="{068B2077-A106-416D-8DDD-A820D0857E01}" type="pres">
      <dgm:prSet presAssocID="{6B21D835-B18D-4925-AA8A-80E2FA1AAB86}" presName="spaceRect" presStyleCnt="0"/>
      <dgm:spPr/>
    </dgm:pt>
    <dgm:pt modelId="{8FBF1247-DCC8-4565-BFDA-5253C387E194}" type="pres">
      <dgm:prSet presAssocID="{6B21D835-B18D-4925-AA8A-80E2FA1AAB86}" presName="textRect" presStyleLbl="revTx" presStyleIdx="1" presStyleCnt="5">
        <dgm:presLayoutVars>
          <dgm:chMax val="1"/>
          <dgm:chPref val="1"/>
        </dgm:presLayoutVars>
      </dgm:prSet>
      <dgm:spPr/>
    </dgm:pt>
    <dgm:pt modelId="{73111816-6F2A-47AD-B5D0-9E4D94DDCBA1}" type="pres">
      <dgm:prSet presAssocID="{D541AF24-B01C-4A1A-8C94-7B498AE3B2DC}" presName="sibTrans" presStyleLbl="sibTrans2D1" presStyleIdx="0" presStyleCnt="0"/>
      <dgm:spPr/>
    </dgm:pt>
    <dgm:pt modelId="{00750CF3-EA7B-43F1-90A6-F9DAC42E0B79}" type="pres">
      <dgm:prSet presAssocID="{968DBDEF-E143-4FCE-8992-F393CDA652EE}" presName="compNode" presStyleCnt="0"/>
      <dgm:spPr/>
    </dgm:pt>
    <dgm:pt modelId="{B5EE3BBC-C772-4BD9-9310-1A264B22665B}" type="pres">
      <dgm:prSet presAssocID="{968DBDEF-E143-4FCE-8992-F393CDA652EE}" presName="iconBgRect" presStyleLbl="bgShp" presStyleIdx="2" presStyleCnt="5"/>
      <dgm:spPr/>
    </dgm:pt>
    <dgm:pt modelId="{882FAB7D-7676-4BAF-8142-A3E3127DCD04}" type="pres">
      <dgm:prSet presAssocID="{968DBDEF-E143-4FCE-8992-F393CDA652EE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pward trend"/>
        </a:ext>
      </dgm:extLst>
    </dgm:pt>
    <dgm:pt modelId="{C99E388B-3295-43BA-B4A6-EAB4CB7788B5}" type="pres">
      <dgm:prSet presAssocID="{968DBDEF-E143-4FCE-8992-F393CDA652EE}" presName="spaceRect" presStyleCnt="0"/>
      <dgm:spPr/>
    </dgm:pt>
    <dgm:pt modelId="{5ED6DF84-7EE9-4D2D-B50A-222D6F5083E1}" type="pres">
      <dgm:prSet presAssocID="{968DBDEF-E143-4FCE-8992-F393CDA652EE}" presName="textRect" presStyleLbl="revTx" presStyleIdx="2" presStyleCnt="5">
        <dgm:presLayoutVars>
          <dgm:chMax val="1"/>
          <dgm:chPref val="1"/>
        </dgm:presLayoutVars>
      </dgm:prSet>
      <dgm:spPr/>
    </dgm:pt>
    <dgm:pt modelId="{27E66671-1F48-4CAD-BBAE-0BAD57868A8B}" type="pres">
      <dgm:prSet presAssocID="{164759B1-62F7-413B-AA33-13E7EAE2D645}" presName="sibTrans" presStyleLbl="sibTrans2D1" presStyleIdx="0" presStyleCnt="0"/>
      <dgm:spPr/>
    </dgm:pt>
    <dgm:pt modelId="{81FD2797-E21F-4890-8B60-C6FEFEC19C4E}" type="pres">
      <dgm:prSet presAssocID="{BBA731CD-9D8B-4DB6-BBD0-F05C7C0241AE}" presName="compNode" presStyleCnt="0"/>
      <dgm:spPr/>
    </dgm:pt>
    <dgm:pt modelId="{7A8168F3-BB0B-48B6-9D3D-B89439ABA507}" type="pres">
      <dgm:prSet presAssocID="{BBA731CD-9D8B-4DB6-BBD0-F05C7C0241AE}" presName="iconBgRect" presStyleLbl="bgShp" presStyleIdx="3" presStyleCnt="5"/>
      <dgm:spPr/>
    </dgm:pt>
    <dgm:pt modelId="{81D25566-7B64-4606-94AC-6B5676DAD38B}" type="pres">
      <dgm:prSet presAssocID="{BBA731CD-9D8B-4DB6-BBD0-F05C7C0241AE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odcast"/>
        </a:ext>
      </dgm:extLst>
    </dgm:pt>
    <dgm:pt modelId="{D241C28C-FF88-4FB6-A8B4-A8F0B493BE06}" type="pres">
      <dgm:prSet presAssocID="{BBA731CD-9D8B-4DB6-BBD0-F05C7C0241AE}" presName="spaceRect" presStyleCnt="0"/>
      <dgm:spPr/>
    </dgm:pt>
    <dgm:pt modelId="{5354D7E6-0015-4063-BE69-82780858D1FF}" type="pres">
      <dgm:prSet presAssocID="{BBA731CD-9D8B-4DB6-BBD0-F05C7C0241AE}" presName="textRect" presStyleLbl="revTx" presStyleIdx="3" presStyleCnt="5">
        <dgm:presLayoutVars>
          <dgm:chMax val="1"/>
          <dgm:chPref val="1"/>
        </dgm:presLayoutVars>
      </dgm:prSet>
      <dgm:spPr/>
    </dgm:pt>
    <dgm:pt modelId="{C5D58655-702E-49F9-979E-D4B1C58C788E}" type="pres">
      <dgm:prSet presAssocID="{4F05C74A-F549-4C2D-A4B3-45111A023B8D}" presName="sibTrans" presStyleLbl="sibTrans2D1" presStyleIdx="0" presStyleCnt="0"/>
      <dgm:spPr/>
    </dgm:pt>
    <dgm:pt modelId="{969ABB6A-06A5-4CEB-9122-AADB4B8F78C7}" type="pres">
      <dgm:prSet presAssocID="{63F7C631-6BC9-433D-8AA8-5B5CB13F18C1}" presName="compNode" presStyleCnt="0"/>
      <dgm:spPr/>
    </dgm:pt>
    <dgm:pt modelId="{BA173C51-8EDA-42C5-995C-43E993EFD412}" type="pres">
      <dgm:prSet presAssocID="{63F7C631-6BC9-433D-8AA8-5B5CB13F18C1}" presName="iconBgRect" presStyleLbl="bgShp" presStyleIdx="4" presStyleCnt="5"/>
      <dgm:spPr/>
    </dgm:pt>
    <dgm:pt modelId="{AC0D1014-AAEF-4F03-B79A-2EEB7393A59D}" type="pres">
      <dgm:prSet presAssocID="{63F7C631-6BC9-433D-8AA8-5B5CB13F18C1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F64BCA37-05E9-449A-9976-B027B0CBAE4B}" type="pres">
      <dgm:prSet presAssocID="{63F7C631-6BC9-433D-8AA8-5B5CB13F18C1}" presName="spaceRect" presStyleCnt="0"/>
      <dgm:spPr/>
    </dgm:pt>
    <dgm:pt modelId="{78BFBB06-6278-496D-9493-3DA9F6C87581}" type="pres">
      <dgm:prSet presAssocID="{63F7C631-6BC9-433D-8AA8-5B5CB13F18C1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0E786004-98D8-4682-9FD4-B194552FC97D}" type="presOf" srcId="{126DFC02-EA43-41A1-8A9D-741A15604AE4}" destId="{D0E78DE8-6EFF-4D4B-A634-D7C7845230C0}" srcOrd="0" destOrd="0" presId="urn:microsoft.com/office/officeart/2018/2/layout/IconCircleList"/>
    <dgm:cxn modelId="{F4878608-ECE3-48D4-8CE6-A0C20E121BF6}" type="presOf" srcId="{BBA731CD-9D8B-4DB6-BBD0-F05C7C0241AE}" destId="{5354D7E6-0015-4063-BE69-82780858D1FF}" srcOrd="0" destOrd="0" presId="urn:microsoft.com/office/officeart/2018/2/layout/IconCircleList"/>
    <dgm:cxn modelId="{01C4080B-C3AB-4D69-8F99-9FAE1548201A}" type="presOf" srcId="{6B21D835-B18D-4925-AA8A-80E2FA1AAB86}" destId="{8FBF1247-DCC8-4565-BFDA-5253C387E194}" srcOrd="0" destOrd="0" presId="urn:microsoft.com/office/officeart/2018/2/layout/IconCircleList"/>
    <dgm:cxn modelId="{CDF5C10E-856A-4B4C-991B-ECB02FF8421E}" srcId="{0EB4D83F-8028-474D-A205-71593702DC87}" destId="{BBA731CD-9D8B-4DB6-BBD0-F05C7C0241AE}" srcOrd="3" destOrd="0" parTransId="{AC248E9C-F30A-4854-866B-785DEE6FE711}" sibTransId="{4F05C74A-F549-4C2D-A4B3-45111A023B8D}"/>
    <dgm:cxn modelId="{87F3751B-485A-49E2-840D-DC0341E589FD}" type="presOf" srcId="{3E34C6AD-938F-48B4-A463-80C5B0D1483B}" destId="{B2222218-75CF-4795-B8E3-982E81E753C0}" srcOrd="0" destOrd="0" presId="urn:microsoft.com/office/officeart/2018/2/layout/IconCircleList"/>
    <dgm:cxn modelId="{09D7AC29-4F38-4600-845B-E33F0EF3B79B}" srcId="{0EB4D83F-8028-474D-A205-71593702DC87}" destId="{6B21D835-B18D-4925-AA8A-80E2FA1AAB86}" srcOrd="1" destOrd="0" parTransId="{A597A62B-37FF-44F0-AA18-B52F0DB1F8C7}" sibTransId="{D541AF24-B01C-4A1A-8C94-7B498AE3B2DC}"/>
    <dgm:cxn modelId="{FEAE363F-B67A-42A5-8B82-003AB9478FCE}" type="presOf" srcId="{63F7C631-6BC9-433D-8AA8-5B5CB13F18C1}" destId="{78BFBB06-6278-496D-9493-3DA9F6C87581}" srcOrd="0" destOrd="0" presId="urn:microsoft.com/office/officeart/2018/2/layout/IconCircleList"/>
    <dgm:cxn modelId="{7EB27A44-5F4E-4CBD-A2A7-1EDDAAB43541}" srcId="{0EB4D83F-8028-474D-A205-71593702DC87}" destId="{968DBDEF-E143-4FCE-8992-F393CDA652EE}" srcOrd="2" destOrd="0" parTransId="{75D6201C-2ABA-434C-A9C9-C1F28445D46D}" sibTransId="{164759B1-62F7-413B-AA33-13E7EAE2D645}"/>
    <dgm:cxn modelId="{89C6C667-E6BC-4B24-9008-99E46D152467}" type="presOf" srcId="{164759B1-62F7-413B-AA33-13E7EAE2D645}" destId="{27E66671-1F48-4CAD-BBAE-0BAD57868A8B}" srcOrd="0" destOrd="0" presId="urn:microsoft.com/office/officeart/2018/2/layout/IconCircleList"/>
    <dgm:cxn modelId="{2C16B44C-E7EC-4B26-AB8D-8D9D2648DF8D}" type="presOf" srcId="{4F05C74A-F549-4C2D-A4B3-45111A023B8D}" destId="{C5D58655-702E-49F9-979E-D4B1C58C788E}" srcOrd="0" destOrd="0" presId="urn:microsoft.com/office/officeart/2018/2/layout/IconCircleList"/>
    <dgm:cxn modelId="{5571AF84-AE38-4EB6-BEAD-B844D47A6BAA}" type="presOf" srcId="{968DBDEF-E143-4FCE-8992-F393CDA652EE}" destId="{5ED6DF84-7EE9-4D2D-B50A-222D6F5083E1}" srcOrd="0" destOrd="0" presId="urn:microsoft.com/office/officeart/2018/2/layout/IconCircleList"/>
    <dgm:cxn modelId="{198FD7A3-5709-4B69-B831-473B27C02C87}" type="presOf" srcId="{0EB4D83F-8028-474D-A205-71593702DC87}" destId="{814D8367-3701-43A1-B03B-5900B6AEE698}" srcOrd="0" destOrd="0" presId="urn:microsoft.com/office/officeart/2018/2/layout/IconCircleList"/>
    <dgm:cxn modelId="{56A608AA-9B00-4625-A8B4-201DB4C26BE0}" srcId="{0EB4D83F-8028-474D-A205-71593702DC87}" destId="{63F7C631-6BC9-433D-8AA8-5B5CB13F18C1}" srcOrd="4" destOrd="0" parTransId="{56DCDBE2-897C-4E1F-82F2-2431CDEA8428}" sibTransId="{3441A964-4955-4A8A-B620-46A71CD5E09E}"/>
    <dgm:cxn modelId="{37D779B3-5BDC-4A19-9553-FD4FA7AECE9F}" srcId="{0EB4D83F-8028-474D-A205-71593702DC87}" destId="{3E34C6AD-938F-48B4-A463-80C5B0D1483B}" srcOrd="0" destOrd="0" parTransId="{C0132076-1708-4869-8C0A-2CF0631A5026}" sibTransId="{126DFC02-EA43-41A1-8A9D-741A15604AE4}"/>
    <dgm:cxn modelId="{885C51FB-589C-4B14-820C-ED390381A7B1}" type="presOf" srcId="{D541AF24-B01C-4A1A-8C94-7B498AE3B2DC}" destId="{73111816-6F2A-47AD-B5D0-9E4D94DDCBA1}" srcOrd="0" destOrd="0" presId="urn:microsoft.com/office/officeart/2018/2/layout/IconCircleList"/>
    <dgm:cxn modelId="{5243BE3E-FCCD-43E1-9FE6-6CC94E00189B}" type="presParOf" srcId="{814D8367-3701-43A1-B03B-5900B6AEE698}" destId="{517FA67C-E065-4D3D-8862-BAC48287FFBE}" srcOrd="0" destOrd="0" presId="urn:microsoft.com/office/officeart/2018/2/layout/IconCircleList"/>
    <dgm:cxn modelId="{CA9112B9-8997-4044-8221-51176199B59B}" type="presParOf" srcId="{517FA67C-E065-4D3D-8862-BAC48287FFBE}" destId="{F16816CF-7584-4FED-86FF-47C6F71C5E6F}" srcOrd="0" destOrd="0" presId="urn:microsoft.com/office/officeart/2018/2/layout/IconCircleList"/>
    <dgm:cxn modelId="{C17669B8-30DC-4206-8D47-03181844EE72}" type="presParOf" srcId="{F16816CF-7584-4FED-86FF-47C6F71C5E6F}" destId="{3E14B1AA-7841-47B0-BCD3-363A928E840E}" srcOrd="0" destOrd="0" presId="urn:microsoft.com/office/officeart/2018/2/layout/IconCircleList"/>
    <dgm:cxn modelId="{461B1CAA-AA95-4F93-A8F6-137FC29ED152}" type="presParOf" srcId="{F16816CF-7584-4FED-86FF-47C6F71C5E6F}" destId="{3EEEDF22-80A2-4D0A-A6CB-B6D47626A000}" srcOrd="1" destOrd="0" presId="urn:microsoft.com/office/officeart/2018/2/layout/IconCircleList"/>
    <dgm:cxn modelId="{D7B3C852-2DA7-4D1A-B187-D1F904F97DF9}" type="presParOf" srcId="{F16816CF-7584-4FED-86FF-47C6F71C5E6F}" destId="{047B9BFF-3BB8-40CD-B83B-358A5940B575}" srcOrd="2" destOrd="0" presId="urn:microsoft.com/office/officeart/2018/2/layout/IconCircleList"/>
    <dgm:cxn modelId="{42450043-A045-4E45-B031-172DA561205B}" type="presParOf" srcId="{F16816CF-7584-4FED-86FF-47C6F71C5E6F}" destId="{B2222218-75CF-4795-B8E3-982E81E753C0}" srcOrd="3" destOrd="0" presId="urn:microsoft.com/office/officeart/2018/2/layout/IconCircleList"/>
    <dgm:cxn modelId="{3FA17F8A-27CE-4AA0-8872-4C8460481573}" type="presParOf" srcId="{517FA67C-E065-4D3D-8862-BAC48287FFBE}" destId="{D0E78DE8-6EFF-4D4B-A634-D7C7845230C0}" srcOrd="1" destOrd="0" presId="urn:microsoft.com/office/officeart/2018/2/layout/IconCircleList"/>
    <dgm:cxn modelId="{C9D2BABE-57AA-4C55-8354-111C078374A2}" type="presParOf" srcId="{517FA67C-E065-4D3D-8862-BAC48287FFBE}" destId="{8866366C-D5E4-44BC-9452-00976EAE55F7}" srcOrd="2" destOrd="0" presId="urn:microsoft.com/office/officeart/2018/2/layout/IconCircleList"/>
    <dgm:cxn modelId="{39B74566-07BE-46DD-A460-49A4D99DC7D8}" type="presParOf" srcId="{8866366C-D5E4-44BC-9452-00976EAE55F7}" destId="{9A635A8A-0A1D-4110-94E3-B9A967B5B508}" srcOrd="0" destOrd="0" presId="urn:microsoft.com/office/officeart/2018/2/layout/IconCircleList"/>
    <dgm:cxn modelId="{F66C7AE2-0347-48A2-B67C-0BB805775CB1}" type="presParOf" srcId="{8866366C-D5E4-44BC-9452-00976EAE55F7}" destId="{9CA672EB-D113-48FE-B298-D71C05DFF9A8}" srcOrd="1" destOrd="0" presId="urn:microsoft.com/office/officeart/2018/2/layout/IconCircleList"/>
    <dgm:cxn modelId="{F5A4837B-2392-4DD3-B566-D35CD6966B2E}" type="presParOf" srcId="{8866366C-D5E4-44BC-9452-00976EAE55F7}" destId="{068B2077-A106-416D-8DDD-A820D0857E01}" srcOrd="2" destOrd="0" presId="urn:microsoft.com/office/officeart/2018/2/layout/IconCircleList"/>
    <dgm:cxn modelId="{89AC4E4F-1DEB-4664-8B80-8384EAA60C6E}" type="presParOf" srcId="{8866366C-D5E4-44BC-9452-00976EAE55F7}" destId="{8FBF1247-DCC8-4565-BFDA-5253C387E194}" srcOrd="3" destOrd="0" presId="urn:microsoft.com/office/officeart/2018/2/layout/IconCircleList"/>
    <dgm:cxn modelId="{C76BA40C-7280-4A4B-BCA3-B23B2DC91312}" type="presParOf" srcId="{517FA67C-E065-4D3D-8862-BAC48287FFBE}" destId="{73111816-6F2A-47AD-B5D0-9E4D94DDCBA1}" srcOrd="3" destOrd="0" presId="urn:microsoft.com/office/officeart/2018/2/layout/IconCircleList"/>
    <dgm:cxn modelId="{5CF8E515-BDFD-491B-BE5B-BB49D714215C}" type="presParOf" srcId="{517FA67C-E065-4D3D-8862-BAC48287FFBE}" destId="{00750CF3-EA7B-43F1-90A6-F9DAC42E0B79}" srcOrd="4" destOrd="0" presId="urn:microsoft.com/office/officeart/2018/2/layout/IconCircleList"/>
    <dgm:cxn modelId="{78C3EEE6-40AC-4DF9-B121-5338E94FA698}" type="presParOf" srcId="{00750CF3-EA7B-43F1-90A6-F9DAC42E0B79}" destId="{B5EE3BBC-C772-4BD9-9310-1A264B22665B}" srcOrd="0" destOrd="0" presId="urn:microsoft.com/office/officeart/2018/2/layout/IconCircleList"/>
    <dgm:cxn modelId="{8ADED714-F257-4F4B-B820-CD814F55624B}" type="presParOf" srcId="{00750CF3-EA7B-43F1-90A6-F9DAC42E0B79}" destId="{882FAB7D-7676-4BAF-8142-A3E3127DCD04}" srcOrd="1" destOrd="0" presId="urn:microsoft.com/office/officeart/2018/2/layout/IconCircleList"/>
    <dgm:cxn modelId="{CA1D7E40-1C6C-417D-9B8D-69FED19FD276}" type="presParOf" srcId="{00750CF3-EA7B-43F1-90A6-F9DAC42E0B79}" destId="{C99E388B-3295-43BA-B4A6-EAB4CB7788B5}" srcOrd="2" destOrd="0" presId="urn:microsoft.com/office/officeart/2018/2/layout/IconCircleList"/>
    <dgm:cxn modelId="{90073422-42B6-4270-A4C9-8BF939AF8C4D}" type="presParOf" srcId="{00750CF3-EA7B-43F1-90A6-F9DAC42E0B79}" destId="{5ED6DF84-7EE9-4D2D-B50A-222D6F5083E1}" srcOrd="3" destOrd="0" presId="urn:microsoft.com/office/officeart/2018/2/layout/IconCircleList"/>
    <dgm:cxn modelId="{17669BF7-B18E-4C70-AAF3-7DC0CF9316C1}" type="presParOf" srcId="{517FA67C-E065-4D3D-8862-BAC48287FFBE}" destId="{27E66671-1F48-4CAD-BBAE-0BAD57868A8B}" srcOrd="5" destOrd="0" presId="urn:microsoft.com/office/officeart/2018/2/layout/IconCircleList"/>
    <dgm:cxn modelId="{CDE82F49-CC4A-42EB-8848-C9E469E62B05}" type="presParOf" srcId="{517FA67C-E065-4D3D-8862-BAC48287FFBE}" destId="{81FD2797-E21F-4890-8B60-C6FEFEC19C4E}" srcOrd="6" destOrd="0" presId="urn:microsoft.com/office/officeart/2018/2/layout/IconCircleList"/>
    <dgm:cxn modelId="{E87CF4D9-201C-491F-8942-D31351794806}" type="presParOf" srcId="{81FD2797-E21F-4890-8B60-C6FEFEC19C4E}" destId="{7A8168F3-BB0B-48B6-9D3D-B89439ABA507}" srcOrd="0" destOrd="0" presId="urn:microsoft.com/office/officeart/2018/2/layout/IconCircleList"/>
    <dgm:cxn modelId="{6121636D-E8DF-464B-A089-55A7A825895A}" type="presParOf" srcId="{81FD2797-E21F-4890-8B60-C6FEFEC19C4E}" destId="{81D25566-7B64-4606-94AC-6B5676DAD38B}" srcOrd="1" destOrd="0" presId="urn:microsoft.com/office/officeart/2018/2/layout/IconCircleList"/>
    <dgm:cxn modelId="{A6B84F61-A6DB-4584-A8EA-697B8C25F958}" type="presParOf" srcId="{81FD2797-E21F-4890-8B60-C6FEFEC19C4E}" destId="{D241C28C-FF88-4FB6-A8B4-A8F0B493BE06}" srcOrd="2" destOrd="0" presId="urn:microsoft.com/office/officeart/2018/2/layout/IconCircleList"/>
    <dgm:cxn modelId="{B32B622E-2FF3-4DEB-BA43-DECD7E4C86FE}" type="presParOf" srcId="{81FD2797-E21F-4890-8B60-C6FEFEC19C4E}" destId="{5354D7E6-0015-4063-BE69-82780858D1FF}" srcOrd="3" destOrd="0" presId="urn:microsoft.com/office/officeart/2018/2/layout/IconCircleList"/>
    <dgm:cxn modelId="{1B8E5A07-52D2-40BB-88EA-850ECFCDFC1B}" type="presParOf" srcId="{517FA67C-E065-4D3D-8862-BAC48287FFBE}" destId="{C5D58655-702E-49F9-979E-D4B1C58C788E}" srcOrd="7" destOrd="0" presId="urn:microsoft.com/office/officeart/2018/2/layout/IconCircleList"/>
    <dgm:cxn modelId="{990B9435-5AD6-4E3B-BB72-EE9A195AD2B2}" type="presParOf" srcId="{517FA67C-E065-4D3D-8862-BAC48287FFBE}" destId="{969ABB6A-06A5-4CEB-9122-AADB4B8F78C7}" srcOrd="8" destOrd="0" presId="urn:microsoft.com/office/officeart/2018/2/layout/IconCircleList"/>
    <dgm:cxn modelId="{7E198EAE-FA77-4043-9B5E-B18A51AA0598}" type="presParOf" srcId="{969ABB6A-06A5-4CEB-9122-AADB4B8F78C7}" destId="{BA173C51-8EDA-42C5-995C-43E993EFD412}" srcOrd="0" destOrd="0" presId="urn:microsoft.com/office/officeart/2018/2/layout/IconCircleList"/>
    <dgm:cxn modelId="{6AF15001-C931-47CB-82C2-857C01BE8B9B}" type="presParOf" srcId="{969ABB6A-06A5-4CEB-9122-AADB4B8F78C7}" destId="{AC0D1014-AAEF-4F03-B79A-2EEB7393A59D}" srcOrd="1" destOrd="0" presId="urn:microsoft.com/office/officeart/2018/2/layout/IconCircleList"/>
    <dgm:cxn modelId="{1EEE8DF3-3614-48BA-9686-D4CA42B7544C}" type="presParOf" srcId="{969ABB6A-06A5-4CEB-9122-AADB4B8F78C7}" destId="{F64BCA37-05E9-449A-9976-B027B0CBAE4B}" srcOrd="2" destOrd="0" presId="urn:microsoft.com/office/officeart/2018/2/layout/IconCircleList"/>
    <dgm:cxn modelId="{54475990-15B6-4147-8FDB-CBBC32F03A28}" type="presParOf" srcId="{969ABB6A-06A5-4CEB-9122-AADB4B8F78C7}" destId="{78BFBB06-6278-496D-9493-3DA9F6C87581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F39A1C-8EA9-4497-92B5-70AF8C2B478D}">
      <dsp:nvSpPr>
        <dsp:cNvPr id="0" name=""/>
        <dsp:cNvSpPr/>
      </dsp:nvSpPr>
      <dsp:spPr>
        <a:xfrm>
          <a:off x="0" y="54331"/>
          <a:ext cx="5000124" cy="128663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Diversified media &amp; merchandising company</a:t>
          </a:r>
        </a:p>
      </dsp:txBody>
      <dsp:txXfrm>
        <a:off x="62808" y="117139"/>
        <a:ext cx="4874508" cy="1161018"/>
      </dsp:txXfrm>
    </dsp:sp>
    <dsp:sp modelId="{F4C40B27-04EA-43A9-B86F-3BE4E6A6CF84}">
      <dsp:nvSpPr>
        <dsp:cNvPr id="0" name=""/>
        <dsp:cNvSpPr/>
      </dsp:nvSpPr>
      <dsp:spPr>
        <a:xfrm>
          <a:off x="0" y="1407205"/>
          <a:ext cx="5000124" cy="1286634"/>
        </a:xfrm>
        <a:prstGeom prst="roundRect">
          <a:avLst/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Subsidiaries: Maybacks Global Entertainment, Authentic Heroes, Authentic Events, NFT Mint Farm</a:t>
          </a:r>
        </a:p>
      </dsp:txBody>
      <dsp:txXfrm>
        <a:off x="62808" y="1470013"/>
        <a:ext cx="4874508" cy="1161018"/>
      </dsp:txXfrm>
    </dsp:sp>
    <dsp:sp modelId="{BD2A6BF5-ECFD-4434-AC3E-4ED03F413BE0}">
      <dsp:nvSpPr>
        <dsp:cNvPr id="0" name=""/>
        <dsp:cNvSpPr/>
      </dsp:nvSpPr>
      <dsp:spPr>
        <a:xfrm>
          <a:off x="0" y="2760080"/>
          <a:ext cx="5000124" cy="1286634"/>
        </a:xfrm>
        <a:prstGeom prst="roundRect">
          <a:avLst/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Focused on streaming, collectibles, live events, and Web3</a:t>
          </a:r>
        </a:p>
      </dsp:txBody>
      <dsp:txXfrm>
        <a:off x="62808" y="2822888"/>
        <a:ext cx="4874508" cy="1161018"/>
      </dsp:txXfrm>
    </dsp:sp>
    <dsp:sp modelId="{D643A0F4-46B8-4263-A44D-976066A40C71}">
      <dsp:nvSpPr>
        <dsp:cNvPr id="0" name=""/>
        <dsp:cNvSpPr/>
      </dsp:nvSpPr>
      <dsp:spPr>
        <a:xfrm>
          <a:off x="0" y="4112954"/>
          <a:ext cx="5000124" cy="1286634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Headquartered in Morristown, NJ</a:t>
          </a:r>
        </a:p>
      </dsp:txBody>
      <dsp:txXfrm>
        <a:off x="62808" y="4175762"/>
        <a:ext cx="4874508" cy="11610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14B1AA-7841-47B0-BCD3-363A928E840E}">
      <dsp:nvSpPr>
        <dsp:cNvPr id="0" name=""/>
        <dsp:cNvSpPr/>
      </dsp:nvSpPr>
      <dsp:spPr>
        <a:xfrm>
          <a:off x="616935" y="1100"/>
          <a:ext cx="921683" cy="92168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EEDF22-80A2-4D0A-A6CB-B6D47626A000}">
      <dsp:nvSpPr>
        <dsp:cNvPr id="0" name=""/>
        <dsp:cNvSpPr/>
      </dsp:nvSpPr>
      <dsp:spPr>
        <a:xfrm>
          <a:off x="810488" y="194654"/>
          <a:ext cx="534576" cy="53457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222218-75CF-4795-B8E3-982E81E753C0}">
      <dsp:nvSpPr>
        <dsp:cNvPr id="0" name=""/>
        <dsp:cNvSpPr/>
      </dsp:nvSpPr>
      <dsp:spPr>
        <a:xfrm>
          <a:off x="1736122" y="1100"/>
          <a:ext cx="2172539" cy="921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$11M acquisition of Goliath Motion Pictures</a:t>
          </a:r>
        </a:p>
      </dsp:txBody>
      <dsp:txXfrm>
        <a:off x="1736122" y="1100"/>
        <a:ext cx="2172539" cy="921683"/>
      </dsp:txXfrm>
    </dsp:sp>
    <dsp:sp modelId="{9A635A8A-0A1D-4110-94E3-B9A967B5B508}">
      <dsp:nvSpPr>
        <dsp:cNvPr id="0" name=""/>
        <dsp:cNvSpPr/>
      </dsp:nvSpPr>
      <dsp:spPr>
        <a:xfrm>
          <a:off x="4287209" y="1100"/>
          <a:ext cx="921683" cy="92168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A672EB-D113-48FE-B298-D71C05DFF9A8}">
      <dsp:nvSpPr>
        <dsp:cNvPr id="0" name=""/>
        <dsp:cNvSpPr/>
      </dsp:nvSpPr>
      <dsp:spPr>
        <a:xfrm>
          <a:off x="4480763" y="194654"/>
          <a:ext cx="534576" cy="53457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BF1247-DCC8-4565-BFDA-5253C387E194}">
      <dsp:nvSpPr>
        <dsp:cNvPr id="0" name=""/>
        <dsp:cNvSpPr/>
      </dsp:nvSpPr>
      <dsp:spPr>
        <a:xfrm>
          <a:off x="5406396" y="1100"/>
          <a:ext cx="2172539" cy="921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40,000+ classic film &amp; TV titles added</a:t>
          </a:r>
        </a:p>
      </dsp:txBody>
      <dsp:txXfrm>
        <a:off x="5406396" y="1100"/>
        <a:ext cx="2172539" cy="921683"/>
      </dsp:txXfrm>
    </dsp:sp>
    <dsp:sp modelId="{B5EE3BBC-C772-4BD9-9310-1A264B22665B}">
      <dsp:nvSpPr>
        <dsp:cNvPr id="0" name=""/>
        <dsp:cNvSpPr/>
      </dsp:nvSpPr>
      <dsp:spPr>
        <a:xfrm>
          <a:off x="616935" y="1635560"/>
          <a:ext cx="921683" cy="92168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2FAB7D-7676-4BAF-8142-A3E3127DCD04}">
      <dsp:nvSpPr>
        <dsp:cNvPr id="0" name=""/>
        <dsp:cNvSpPr/>
      </dsp:nvSpPr>
      <dsp:spPr>
        <a:xfrm>
          <a:off x="810488" y="1829114"/>
          <a:ext cx="534576" cy="53457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D6DF84-7EE9-4D2D-B50A-222D6F5083E1}">
      <dsp:nvSpPr>
        <dsp:cNvPr id="0" name=""/>
        <dsp:cNvSpPr/>
      </dsp:nvSpPr>
      <dsp:spPr>
        <a:xfrm>
          <a:off x="1736122" y="1635560"/>
          <a:ext cx="2172539" cy="921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500% YoY growth in Q1 2025 ad sales</a:t>
          </a:r>
        </a:p>
      </dsp:txBody>
      <dsp:txXfrm>
        <a:off x="1736122" y="1635560"/>
        <a:ext cx="2172539" cy="921683"/>
      </dsp:txXfrm>
    </dsp:sp>
    <dsp:sp modelId="{7A8168F3-BB0B-48B6-9D3D-B89439ABA507}">
      <dsp:nvSpPr>
        <dsp:cNvPr id="0" name=""/>
        <dsp:cNvSpPr/>
      </dsp:nvSpPr>
      <dsp:spPr>
        <a:xfrm>
          <a:off x="4287209" y="1635560"/>
          <a:ext cx="921683" cy="92168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D25566-7B64-4606-94AC-6B5676DAD38B}">
      <dsp:nvSpPr>
        <dsp:cNvPr id="0" name=""/>
        <dsp:cNvSpPr/>
      </dsp:nvSpPr>
      <dsp:spPr>
        <a:xfrm>
          <a:off x="4480763" y="1829114"/>
          <a:ext cx="534576" cy="53457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54D7E6-0015-4063-BE69-82780858D1FF}">
      <dsp:nvSpPr>
        <dsp:cNvPr id="0" name=""/>
        <dsp:cNvSpPr/>
      </dsp:nvSpPr>
      <dsp:spPr>
        <a:xfrm>
          <a:off x="5406396" y="1635560"/>
          <a:ext cx="2172539" cy="921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Live PPV streaming: Ring of Combat</a:t>
          </a:r>
        </a:p>
      </dsp:txBody>
      <dsp:txXfrm>
        <a:off x="5406396" y="1635560"/>
        <a:ext cx="2172539" cy="921683"/>
      </dsp:txXfrm>
    </dsp:sp>
    <dsp:sp modelId="{BA173C51-8EDA-42C5-995C-43E993EFD412}">
      <dsp:nvSpPr>
        <dsp:cNvPr id="0" name=""/>
        <dsp:cNvSpPr/>
      </dsp:nvSpPr>
      <dsp:spPr>
        <a:xfrm>
          <a:off x="616935" y="3270020"/>
          <a:ext cx="921683" cy="92168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0D1014-AAEF-4F03-B79A-2EEB7393A59D}">
      <dsp:nvSpPr>
        <dsp:cNvPr id="0" name=""/>
        <dsp:cNvSpPr/>
      </dsp:nvSpPr>
      <dsp:spPr>
        <a:xfrm>
          <a:off x="810488" y="3463574"/>
          <a:ext cx="534576" cy="534576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BFBB06-6278-496D-9493-3DA9F6C87581}">
      <dsp:nvSpPr>
        <dsp:cNvPr id="0" name=""/>
        <dsp:cNvSpPr/>
      </dsp:nvSpPr>
      <dsp:spPr>
        <a:xfrm>
          <a:off x="1736122" y="3270020"/>
          <a:ext cx="2172539" cy="921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80% reduction in corporate debt</a:t>
          </a:r>
        </a:p>
      </dsp:txBody>
      <dsp:txXfrm>
        <a:off x="1736122" y="3270020"/>
        <a:ext cx="2172539" cy="9216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0A2B7F3-65A0-4CC5-8310-3252C59E02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3950725"/>
            <a:ext cx="7886700" cy="1132696"/>
          </a:xfrm>
        </p:spPr>
        <p:txBody>
          <a:bodyPr>
            <a:normAutofit/>
          </a:bodyPr>
          <a:lstStyle/>
          <a:p>
            <a:r>
              <a:rPr lang="en-US" sz="3800"/>
              <a:t>Authentic Holdings, Inc. (OTC: AHRO)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5145583"/>
            <a:ext cx="7886700" cy="1132696"/>
          </a:xfrm>
        </p:spPr>
        <p:txBody>
          <a:bodyPr>
            <a:normAutofit/>
          </a:bodyPr>
          <a:lstStyle/>
          <a:p>
            <a:r>
              <a:t>Investor Mini Deck | 2025</a:t>
            </a:r>
          </a:p>
        </p:txBody>
      </p:sp>
      <p:pic>
        <p:nvPicPr>
          <p:cNvPr id="5" name="Picture 4" descr="A blue and white logo&#10;&#10;AI-generated content may be incorrect.">
            <a:extLst>
              <a:ext uri="{FF2B5EF4-FFF2-40B4-BE49-F238E27FC236}">
                <a16:creationId xmlns:a16="http://schemas.microsoft.com/office/drawing/2014/main" id="{437C7787-29D7-FA35-D1FB-252147E3590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317" r="-2" b="-2"/>
          <a:stretch>
            <a:fillRect/>
          </a:stretch>
        </p:blipFill>
        <p:spPr>
          <a:xfrm>
            <a:off x="1065195" y="304800"/>
            <a:ext cx="7044135" cy="3672406"/>
          </a:xfrm>
          <a:custGeom>
            <a:avLst/>
            <a:gdLst/>
            <a:ahLst/>
            <a:cxnLst/>
            <a:rect l="l" t="t" r="r" b="b"/>
            <a:pathLst>
              <a:path w="9392179" h="3672406">
                <a:moveTo>
                  <a:pt x="8328426" y="0"/>
                </a:moveTo>
                <a:cubicBezTo>
                  <a:pt x="8306669" y="212063"/>
                  <a:pt x="8209966" y="234386"/>
                  <a:pt x="8156780" y="365530"/>
                </a:cubicBezTo>
                <a:cubicBezTo>
                  <a:pt x="8193044" y="376692"/>
                  <a:pt x="8224472" y="390643"/>
                  <a:pt x="8255900" y="396224"/>
                </a:cubicBezTo>
                <a:cubicBezTo>
                  <a:pt x="8379195" y="424127"/>
                  <a:pt x="8497654" y="496675"/>
                  <a:pt x="8608861" y="619448"/>
                </a:cubicBezTo>
                <a:cubicBezTo>
                  <a:pt x="8693475" y="711528"/>
                  <a:pt x="8785341" y="750593"/>
                  <a:pt x="8877208" y="756173"/>
                </a:cubicBezTo>
                <a:cubicBezTo>
                  <a:pt x="8923141" y="758964"/>
                  <a:pt x="8971492" y="761754"/>
                  <a:pt x="9012590" y="795238"/>
                </a:cubicBezTo>
                <a:cubicBezTo>
                  <a:pt x="9053688" y="828721"/>
                  <a:pt x="9133466" y="814770"/>
                  <a:pt x="9106875" y="996140"/>
                </a:cubicBezTo>
                <a:cubicBezTo>
                  <a:pt x="9210828" y="1068688"/>
                  <a:pt x="9167313" y="1283542"/>
                  <a:pt x="9215663" y="1417476"/>
                </a:cubicBezTo>
                <a:cubicBezTo>
                  <a:pt x="9268849" y="1565363"/>
                  <a:pt x="9300277" y="1746734"/>
                  <a:pt x="9370386" y="1872297"/>
                </a:cubicBezTo>
                <a:cubicBezTo>
                  <a:pt x="9396979" y="1916942"/>
                  <a:pt x="9396979" y="1967168"/>
                  <a:pt x="9382473" y="2014603"/>
                </a:cubicBezTo>
                <a:cubicBezTo>
                  <a:pt x="9355881" y="2115054"/>
                  <a:pt x="9322035" y="2201554"/>
                  <a:pt x="9276102" y="2268521"/>
                </a:cubicBezTo>
                <a:cubicBezTo>
                  <a:pt x="9106875" y="2514068"/>
                  <a:pt x="8932811" y="2756825"/>
                  <a:pt x="8746660" y="2949356"/>
                </a:cubicBezTo>
                <a:cubicBezTo>
                  <a:pt x="8536335" y="3169790"/>
                  <a:pt x="8304251" y="3289774"/>
                  <a:pt x="8069749" y="3384644"/>
                </a:cubicBezTo>
                <a:cubicBezTo>
                  <a:pt x="7624922" y="3566014"/>
                  <a:pt x="7172842" y="3632982"/>
                  <a:pt x="6713509" y="3649724"/>
                </a:cubicBezTo>
                <a:cubicBezTo>
                  <a:pt x="6406482" y="3660885"/>
                  <a:pt x="6101872" y="3674836"/>
                  <a:pt x="5794844" y="3672046"/>
                </a:cubicBezTo>
                <a:cubicBezTo>
                  <a:pt x="5526498" y="3669256"/>
                  <a:pt x="5258151" y="3638562"/>
                  <a:pt x="4987387" y="3599498"/>
                </a:cubicBezTo>
                <a:cubicBezTo>
                  <a:pt x="4636843" y="3546482"/>
                  <a:pt x="3362799" y="3312096"/>
                  <a:pt x="2920390" y="3220016"/>
                </a:cubicBezTo>
                <a:cubicBezTo>
                  <a:pt x="2702811" y="3175371"/>
                  <a:pt x="1498875" y="2762406"/>
                  <a:pt x="1472282" y="2695438"/>
                </a:cubicBezTo>
                <a:cubicBezTo>
                  <a:pt x="1554478" y="2650793"/>
                  <a:pt x="1634257" y="2728922"/>
                  <a:pt x="1721289" y="2681487"/>
                </a:cubicBezTo>
                <a:cubicBezTo>
                  <a:pt x="1571401" y="2578245"/>
                  <a:pt x="1399756" y="2625681"/>
                  <a:pt x="1257121" y="2555923"/>
                </a:cubicBezTo>
                <a:cubicBezTo>
                  <a:pt x="1259538" y="2488955"/>
                  <a:pt x="1322394" y="2508488"/>
                  <a:pt x="1332064" y="2463843"/>
                </a:cubicBezTo>
                <a:cubicBezTo>
                  <a:pt x="1061300" y="2335488"/>
                  <a:pt x="759108" y="2341069"/>
                  <a:pt x="483508" y="2229457"/>
                </a:cubicBezTo>
                <a:cubicBezTo>
                  <a:pt x="734932" y="2184812"/>
                  <a:pt x="981521" y="2232247"/>
                  <a:pt x="1235363" y="2240618"/>
                </a:cubicBezTo>
                <a:cubicBezTo>
                  <a:pt x="1211188" y="2182021"/>
                  <a:pt x="1167672" y="2187602"/>
                  <a:pt x="1138662" y="2168069"/>
                </a:cubicBezTo>
                <a:cubicBezTo>
                  <a:pt x="1099981" y="2142957"/>
                  <a:pt x="1068553" y="2120635"/>
                  <a:pt x="1092728" y="2056458"/>
                </a:cubicBezTo>
                <a:cubicBezTo>
                  <a:pt x="1116903" y="1995071"/>
                  <a:pt x="1085475" y="1978329"/>
                  <a:pt x="1039542" y="1956007"/>
                </a:cubicBezTo>
                <a:cubicBezTo>
                  <a:pt x="923501" y="1894620"/>
                  <a:pt x="795371" y="1914152"/>
                  <a:pt x="674494" y="1894620"/>
                </a:cubicBezTo>
                <a:cubicBezTo>
                  <a:pt x="618891" y="1886249"/>
                  <a:pt x="529441" y="1900200"/>
                  <a:pt x="514936" y="1852765"/>
                </a:cubicBezTo>
                <a:cubicBezTo>
                  <a:pt x="464168" y="1699298"/>
                  <a:pt x="362631" y="1743943"/>
                  <a:pt x="268347" y="1735572"/>
                </a:cubicBezTo>
                <a:cubicBezTo>
                  <a:pt x="171646" y="1727201"/>
                  <a:pt x="152305" y="1657444"/>
                  <a:pt x="200656" y="1529089"/>
                </a:cubicBezTo>
                <a:cubicBezTo>
                  <a:pt x="149887" y="1467702"/>
                  <a:pt x="65273" y="1537459"/>
                  <a:pt x="0" y="1453750"/>
                </a:cubicBezTo>
                <a:cubicBezTo>
                  <a:pt x="502848" y="1411896"/>
                  <a:pt x="993609" y="1450960"/>
                  <a:pt x="1479534" y="1330977"/>
                </a:cubicBezTo>
                <a:cubicBezTo>
                  <a:pt x="1324812" y="1336557"/>
                  <a:pt x="1172507" y="1286332"/>
                  <a:pt x="1017784" y="1317025"/>
                </a:cubicBezTo>
                <a:cubicBezTo>
                  <a:pt x="993609" y="1322606"/>
                  <a:pt x="964599" y="1317025"/>
                  <a:pt x="940423" y="1311445"/>
                </a:cubicBezTo>
                <a:cubicBezTo>
                  <a:pt x="913830" y="1305864"/>
                  <a:pt x="889655" y="1294703"/>
                  <a:pt x="889655" y="1255638"/>
                </a:cubicBezTo>
                <a:cubicBezTo>
                  <a:pt x="889655" y="1227735"/>
                  <a:pt x="908995" y="1213784"/>
                  <a:pt x="928335" y="1202623"/>
                </a:cubicBezTo>
                <a:cubicBezTo>
                  <a:pt x="981521" y="1171929"/>
                  <a:pt x="1039542" y="1163558"/>
                  <a:pt x="1092728" y="1194252"/>
                </a:cubicBezTo>
                <a:cubicBezTo>
                  <a:pt x="1153167" y="1227735"/>
                  <a:pt x="1201518" y="1219364"/>
                  <a:pt x="1247451" y="1160768"/>
                </a:cubicBezTo>
                <a:cubicBezTo>
                  <a:pt x="1307889" y="1085430"/>
                  <a:pt x="1394920" y="1113333"/>
                  <a:pt x="1467447" y="1088220"/>
                </a:cubicBezTo>
                <a:cubicBezTo>
                  <a:pt x="1547226" y="1063107"/>
                  <a:pt x="1631840" y="1077059"/>
                  <a:pt x="1735794" y="1032414"/>
                </a:cubicBezTo>
                <a:cubicBezTo>
                  <a:pt x="1559313" y="982188"/>
                  <a:pt x="1397338" y="1057527"/>
                  <a:pt x="1218440" y="1007301"/>
                </a:cubicBezTo>
                <a:cubicBezTo>
                  <a:pt x="1290966" y="937543"/>
                  <a:pt x="1356240" y="957076"/>
                  <a:pt x="1416678" y="945914"/>
                </a:cubicBezTo>
                <a:cubicBezTo>
                  <a:pt x="1489204" y="931963"/>
                  <a:pt x="1561731" y="929172"/>
                  <a:pt x="1634257" y="915221"/>
                </a:cubicBezTo>
                <a:cubicBezTo>
                  <a:pt x="1701949" y="904060"/>
                  <a:pt x="1767223" y="884528"/>
                  <a:pt x="1834914" y="873366"/>
                </a:cubicBezTo>
                <a:cubicBezTo>
                  <a:pt x="1900187" y="862205"/>
                  <a:pt x="1967878" y="876157"/>
                  <a:pt x="2028317" y="814770"/>
                </a:cubicBezTo>
                <a:cubicBezTo>
                  <a:pt x="1863924" y="691996"/>
                  <a:pt x="1677773" y="750593"/>
                  <a:pt x="1484370" y="719899"/>
                </a:cubicBezTo>
                <a:cubicBezTo>
                  <a:pt x="1535138" y="661303"/>
                  <a:pt x="1588324" y="672464"/>
                  <a:pt x="1631840" y="655722"/>
                </a:cubicBezTo>
                <a:cubicBezTo>
                  <a:pt x="1651180" y="650142"/>
                  <a:pt x="1675355" y="650142"/>
                  <a:pt x="1682608" y="622239"/>
                </a:cubicBezTo>
                <a:cubicBezTo>
                  <a:pt x="1692278" y="585965"/>
                  <a:pt x="1670520" y="563642"/>
                  <a:pt x="1646344" y="552481"/>
                </a:cubicBezTo>
                <a:cubicBezTo>
                  <a:pt x="1537556" y="499465"/>
                  <a:pt x="1421514" y="471562"/>
                  <a:pt x="1305472" y="443659"/>
                </a:cubicBezTo>
                <a:cubicBezTo>
                  <a:pt x="1240198" y="429707"/>
                  <a:pt x="1170090" y="438078"/>
                  <a:pt x="1112068" y="393433"/>
                </a:cubicBezTo>
                <a:cubicBezTo>
                  <a:pt x="1324812" y="200902"/>
                  <a:pt x="1561731" y="237176"/>
                  <a:pt x="1801068" y="248337"/>
                </a:cubicBezTo>
                <a:cubicBezTo>
                  <a:pt x="2190293" y="265079"/>
                  <a:pt x="2579516" y="281821"/>
                  <a:pt x="2971158" y="253918"/>
                </a:cubicBezTo>
                <a:cubicBezTo>
                  <a:pt x="3287854" y="200902"/>
                  <a:pt x="3609388" y="195322"/>
                  <a:pt x="3930923" y="175789"/>
                </a:cubicBezTo>
                <a:cubicBezTo>
                  <a:pt x="4283882" y="150677"/>
                  <a:pt x="4641678" y="170209"/>
                  <a:pt x="4997057" y="172999"/>
                </a:cubicBezTo>
                <a:cubicBezTo>
                  <a:pt x="5253316" y="175789"/>
                  <a:pt x="5511992" y="200902"/>
                  <a:pt x="5768252" y="178580"/>
                </a:cubicBezTo>
                <a:cubicBezTo>
                  <a:pt x="6068027" y="153467"/>
                  <a:pt x="6372637" y="172999"/>
                  <a:pt x="6674829" y="164628"/>
                </a:cubicBezTo>
                <a:cubicBezTo>
                  <a:pt x="6810212" y="161838"/>
                  <a:pt x="6945593" y="139515"/>
                  <a:pt x="7080976" y="122774"/>
                </a:cubicBezTo>
                <a:cubicBezTo>
                  <a:pt x="7334817" y="89290"/>
                  <a:pt x="7591076" y="44645"/>
                  <a:pt x="7847336" y="58596"/>
                </a:cubicBezTo>
                <a:cubicBezTo>
                  <a:pt x="8006894" y="66967"/>
                  <a:pt x="8164034" y="66967"/>
                  <a:pt x="8328426" y="0"/>
                </a:cubicBezTo>
                <a:close/>
              </a:path>
            </a:pathLst>
          </a:cu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3" y="1914812"/>
            <a:ext cx="6858000" cy="3028377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14" y="1924949"/>
            <a:ext cx="6857999" cy="302837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3195" y="4092815"/>
            <a:ext cx="2501979" cy="302838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376302" y="969718"/>
            <a:ext cx="292526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914822" y="1914808"/>
            <a:ext cx="6858003" cy="302837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858" y="1683756"/>
            <a:ext cx="2336449" cy="2396359"/>
          </a:xfrm>
        </p:spPr>
        <p:txBody>
          <a:bodyPr anchor="b">
            <a:normAutofit/>
          </a:bodyPr>
          <a:lstStyle/>
          <a:p>
            <a:pPr algn="r"/>
            <a:r>
              <a:rPr lang="en-US" sz="3500">
                <a:solidFill>
                  <a:srgbClr val="FFFFFF"/>
                </a:solidFill>
              </a:rPr>
              <a:t>Company Overview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0E1EAEC-8192-F482-1DD5-B034BC05286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3592835"/>
              </p:ext>
            </p:extLst>
          </p:nvPr>
        </p:nvGraphicFramePr>
        <p:xfrm>
          <a:off x="3678789" y="750440"/>
          <a:ext cx="5000124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0"/>
            <a:ext cx="9143999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6096642" y="0"/>
            <a:ext cx="3047358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783777" y="-3783778"/>
            <a:ext cx="1576446" cy="9144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697" y="348865"/>
            <a:ext cx="7533018" cy="877729"/>
          </a:xfrm>
        </p:spPr>
        <p:txBody>
          <a:bodyPr anchor="ctr">
            <a:normAutofit/>
          </a:bodyPr>
          <a:lstStyle/>
          <a:p>
            <a:r>
              <a:rPr lang="en-US" sz="3500">
                <a:solidFill>
                  <a:srgbClr val="FFFFFF"/>
                </a:solidFill>
              </a:rPr>
              <a:t>Recent Milestones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32552B9-9462-C4B9-8B00-353B12CA7A3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5590736"/>
              </p:ext>
            </p:extLst>
          </p:nvPr>
        </p:nvGraphicFramePr>
        <p:xfrm>
          <a:off x="483042" y="2112579"/>
          <a:ext cx="8195871" cy="4192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D7A453D2-15D8-4403-815F-291FA1634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61EA6B-09CA-445B-AB0D-8DF76FA92D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solidFill>
            <a:schemeClr val="tx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EA1DAFF-CECA-492F-BFA1-22C64956B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075420"/>
            <a:ext cx="9036544" cy="4093306"/>
            <a:chOff x="1" y="2075420"/>
            <a:chExt cx="12048729" cy="4093306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D3D3744-142C-4653-90AB-546FE6B849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7942191" y="2507571"/>
              <a:ext cx="3563871" cy="3563871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1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BC69CAC-820B-41BA-BFCA-79B4557683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435065" y="4048931"/>
              <a:ext cx="1381607" cy="1381607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2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D205E7A-88AB-4C4B-B8D1-5A76AA878B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" y="2075420"/>
              <a:ext cx="3144364" cy="3144364"/>
            </a:xfrm>
            <a:prstGeom prst="ellipse">
              <a:avLst/>
            </a:prstGeom>
            <a:gradFill>
              <a:gsLst>
                <a:gs pos="0">
                  <a:schemeClr val="tx2">
                    <a:lumMod val="75000"/>
                    <a:alpha val="20000"/>
                  </a:schemeClr>
                </a:gs>
                <a:gs pos="100000">
                  <a:schemeClr val="tx2">
                    <a:lumMod val="50000"/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0D4286E9-8501-4EBF-874C-74897B4B6F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2600000">
              <a:off x="10150845" y="4270841"/>
              <a:ext cx="1897885" cy="1897885"/>
            </a:xfrm>
            <a:prstGeom prst="ellipse">
              <a:avLst/>
            </a:prstGeom>
            <a:gradFill>
              <a:gsLst>
                <a:gs pos="0">
                  <a:schemeClr val="tx2">
                    <a:lumMod val="75000"/>
                    <a:alpha val="10000"/>
                  </a:schemeClr>
                </a:gs>
                <a:gs pos="100000">
                  <a:schemeClr val="tx2">
                    <a:lumMod val="75000"/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5586ADC-910E-45C9-BAB4-CB0EFBEE5B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2046780" y="3040492"/>
              <a:ext cx="2579322" cy="2579322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2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AB594C5-5BB0-49AE-8AAC-AE40A6F8A3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2224640" y="3193975"/>
              <a:ext cx="2243193" cy="2243193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10000"/>
                    </a:schemeClr>
                  </a:gs>
                  <a:gs pos="100000">
                    <a:schemeClr val="tx2">
                      <a:lumMod val="50000"/>
                      <a:alpha val="1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B8114C98-A349-4111-A123-E8EAB86ABE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7479052" y="1131512"/>
            <a:ext cx="2796461" cy="533439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alpha val="0"/>
                </a:schemeClr>
              </a:gs>
              <a:gs pos="100000">
                <a:schemeClr val="tx2">
                  <a:lumMod val="75000"/>
                  <a:alpha val="10000"/>
                </a:schemeClr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70FB431-AE18-414D-92F4-1D12D19911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444654" y="317578"/>
            <a:ext cx="411480" cy="549007"/>
            <a:chOff x="7029447" y="3514725"/>
            <a:chExt cx="1285875" cy="549007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4467063-D74E-4D42-8790-B9F6D69584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514725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1D19BAC-1681-47BC-AAF5-92FAFFF6F4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697727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94347C2B-E846-452C-97AA-7E254FC1CE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880729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10EA2B35-7959-4C2A-84AA-FF5D94FEDE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4063732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Picture 5" descr="A tv and a tablet on a table&#10;&#10;AI-generated content may be incorrect.">
            <a:extLst>
              <a:ext uri="{FF2B5EF4-FFF2-40B4-BE49-F238E27FC236}">
                <a16:creationId xmlns:a16="http://schemas.microsoft.com/office/drawing/2014/main" id="{BF592D17-22E3-FB62-AEB2-8CA9D22BB4D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8577" r="1" b="2323"/>
          <a:stretch>
            <a:fillRect/>
          </a:stretch>
        </p:blipFill>
        <p:spPr>
          <a:xfrm>
            <a:off x="469942" y="317578"/>
            <a:ext cx="8138333" cy="3508437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AF19A774-30A5-488B-9BAF-629C64402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6200000">
            <a:off x="317544" y="536210"/>
            <a:ext cx="304800" cy="322326"/>
            <a:chOff x="215328" y="-46937"/>
            <a:chExt cx="304800" cy="2773841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291EBF88-5B98-4258-A542-14C3AF2E52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3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8FBC2D58-9E3C-490D-BD7A-61EF07EA79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69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B6CF1BB4-1C1D-4EDE-BA26-0243FCF83B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85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00C83729-E02F-4512-AFE7-F4792228BD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01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E2D3D3F2-ABBB-4453-B1C5-1BEBF7E4DD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6140785"/>
            <a:ext cx="4571997" cy="711252"/>
          </a:xfrm>
          <a:prstGeom prst="rect">
            <a:avLst/>
          </a:prstGeom>
          <a:gradFill flip="none" rotWithShape="1">
            <a:gsLst>
              <a:gs pos="10000">
                <a:schemeClr val="tx2">
                  <a:lumMod val="50000"/>
                  <a:alpha val="10000"/>
                </a:scheme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214E4A5-A0D2-42C4-8D14-D2A7E495F0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645785" y="5940560"/>
            <a:ext cx="1285875" cy="549007"/>
            <a:chOff x="7029447" y="3514725"/>
            <a:chExt cx="1285875" cy="549007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7494D7A0-6B21-41E8-A7D3-0033BBB791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514725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1E141D7D-32B0-448E-A666-EA8703AFCF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697727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D87E268-6345-420F-8B97-B37ED04100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880729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35E1622E-7FA6-4760-A2BF-A8105EBF7B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4063732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202" y="4018137"/>
            <a:ext cx="3426795" cy="2129586"/>
          </a:xfrm>
          <a:noFill/>
        </p:spPr>
        <p:txBody>
          <a:bodyPr anchor="t">
            <a:normAutofit/>
          </a:bodyPr>
          <a:lstStyle/>
          <a:p>
            <a:pPr algn="l"/>
            <a:r>
              <a:rPr lang="en-US" sz="4200">
                <a:solidFill>
                  <a:schemeClr val="bg1"/>
                </a:solidFill>
              </a:rPr>
              <a:t>Streaming Footprint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4560" y="4018143"/>
            <a:ext cx="4255578" cy="2129599"/>
          </a:xfrm>
          <a:noFill/>
        </p:spPr>
        <p:txBody>
          <a:bodyPr anchor="t">
            <a:norm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 iDreamCTV app on Plex, Whale TV, ZEASN, LIME X</a:t>
            </a:r>
          </a:p>
          <a:p>
            <a:r>
              <a:rPr lang="en-US" sz="1600">
                <a:solidFill>
                  <a:schemeClr val="bg1"/>
                </a:solidFill>
              </a:rPr>
              <a:t> 180M+ global smart TV user reach</a:t>
            </a:r>
          </a:p>
          <a:p>
            <a:r>
              <a:rPr lang="en-US" sz="1600">
                <a:solidFill>
                  <a:schemeClr val="bg1"/>
                </a:solidFill>
              </a:rPr>
              <a:t> 40+ FAST and OTA channels</a:t>
            </a:r>
          </a:p>
          <a:p>
            <a:r>
              <a:rPr lang="en-US" sz="1600">
                <a:solidFill>
                  <a:schemeClr val="bg1"/>
                </a:solidFill>
              </a:rPr>
              <a:t> Expanding into 100+ U.S. DMAs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">
            <a:extLst>
              <a:ext uri="{FF2B5EF4-FFF2-40B4-BE49-F238E27FC236}">
                <a16:creationId xmlns:a16="http://schemas.microsoft.com/office/drawing/2014/main" id="{C0763A76-9F1C-4FC5-82B7-DD475DA461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399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81BF4F6-F2CF-4984-9D14-D6966D92F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391835" cy="2285999"/>
          </a:xfrm>
          <a:prstGeom prst="rect">
            <a:avLst/>
          </a:prstGeom>
          <a:ln>
            <a:noFill/>
          </a:ln>
          <a:effectLst>
            <a:outerShdw blurRad="596900" dist="304800" dir="7140000" sx="90000" sy="90000" algn="t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352" y="350196"/>
            <a:ext cx="3485178" cy="1624520"/>
          </a:xfrm>
        </p:spPr>
        <p:txBody>
          <a:bodyPr anchor="ctr">
            <a:normAutofit/>
          </a:bodyPr>
          <a:lstStyle/>
          <a:p>
            <a:r>
              <a:rPr lang="en-US" sz="3500"/>
              <a:t>Financial Highlights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351" y="2743200"/>
            <a:ext cx="3485179" cy="3613149"/>
          </a:xfrm>
        </p:spPr>
        <p:txBody>
          <a:bodyPr anchor="ctr">
            <a:normAutofit/>
          </a:bodyPr>
          <a:lstStyle/>
          <a:p>
            <a:r>
              <a:rPr lang="en-US" sz="1700"/>
              <a:t>Strengthened balance sheet with $11M in media assets</a:t>
            </a:r>
          </a:p>
          <a:p>
            <a:r>
              <a:rPr lang="en-US" sz="1700"/>
              <a:t>Reduced debt by 80%</a:t>
            </a:r>
          </a:p>
          <a:p>
            <a:r>
              <a:rPr lang="en-US" sz="1700"/>
              <a:t>Goliath acquisition structured with limited dilution (3-year lockup)</a:t>
            </a:r>
          </a:p>
          <a:p>
            <a:r>
              <a:rPr lang="en-US" sz="1700"/>
              <a:t>Revenue model: advertising (AVOD/FAST), licensing, merchandise, PPV</a:t>
            </a:r>
          </a:p>
        </p:txBody>
      </p:sp>
      <p:pic>
        <p:nvPicPr>
          <p:cNvPr id="5" name="Picture 4" descr="Codes on papers">
            <a:extLst>
              <a:ext uri="{FF2B5EF4-FFF2-40B4-BE49-F238E27FC236}">
                <a16:creationId xmlns:a16="http://schemas.microsoft.com/office/drawing/2014/main" id="{DCB6CB82-D7EB-3707-91F7-BA1149E087A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699" r="26751" b="-2"/>
          <a:stretch>
            <a:fillRect/>
          </a:stretch>
        </p:blipFill>
        <p:spPr>
          <a:xfrm>
            <a:off x="4572000" y="1"/>
            <a:ext cx="457711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Slide Background">
            <a:extLst>
              <a:ext uri="{FF2B5EF4-FFF2-40B4-BE49-F238E27FC236}">
                <a16:creationId xmlns:a16="http://schemas.microsoft.com/office/drawing/2014/main" id="{C0763A76-9F1C-4FC5-82B7-DD475DA461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914399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E81BF4F6-F2CF-4984-9D14-D6966D92F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391835" cy="2285999"/>
          </a:xfrm>
          <a:prstGeom prst="rect">
            <a:avLst/>
          </a:prstGeom>
          <a:ln>
            <a:noFill/>
          </a:ln>
          <a:effectLst>
            <a:outerShdw blurRad="596900" dist="304800" dir="7140000" sx="90000" sy="90000" algn="t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352" y="350196"/>
            <a:ext cx="3485178" cy="1624520"/>
          </a:xfrm>
        </p:spPr>
        <p:txBody>
          <a:bodyPr anchor="ctr">
            <a:normAutofit/>
          </a:bodyPr>
          <a:lstStyle/>
          <a:p>
            <a:r>
              <a:rPr lang="en-US" sz="3500"/>
              <a:t>Stock Snapshot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351" y="2743200"/>
            <a:ext cx="3485179" cy="3613149"/>
          </a:xfrm>
        </p:spPr>
        <p:txBody>
          <a:bodyPr anchor="ctr">
            <a:normAutofit/>
          </a:bodyPr>
          <a:lstStyle/>
          <a:p>
            <a:r>
              <a:rPr lang="en-US" sz="2000"/>
              <a:t>Ticker: AHRO (OTC Pink)</a:t>
            </a:r>
          </a:p>
          <a:p>
            <a:r>
              <a:rPr lang="en-US" sz="2000"/>
              <a:t>Sector: Media &amp; Entertainment</a:t>
            </a:r>
          </a:p>
          <a:p>
            <a:r>
              <a:rPr lang="en-US" sz="2000"/>
              <a:t>Structure: Public Company</a:t>
            </a:r>
          </a:p>
          <a:p>
            <a:r>
              <a:rPr lang="en-US" sz="2000"/>
              <a:t>Share Price: </a:t>
            </a:r>
            <a:r>
              <a:rPr lang="en-US" sz="2000" b="1"/>
              <a:t>0.0014</a:t>
            </a:r>
            <a:endParaRPr lang="en-US" sz="2000"/>
          </a:p>
          <a:p>
            <a:r>
              <a:rPr lang="en-US" sz="2000"/>
              <a:t>Market Cap: $3,269,702</a:t>
            </a:r>
          </a:p>
          <a:p>
            <a:r>
              <a:rPr lang="en-US" sz="2000"/>
              <a:t>Outstanding Shares: 2,500,000</a:t>
            </a:r>
            <a:endParaRPr lang="en-US" sz="2000" dirty="0"/>
          </a:p>
        </p:txBody>
      </p:sp>
      <p:pic>
        <p:nvPicPr>
          <p:cNvPr id="7" name="Picture 6" descr="A person sitting at a desk looking at a computer screen&#10;&#10;AI-generated content may be incorrect.">
            <a:extLst>
              <a:ext uri="{FF2B5EF4-FFF2-40B4-BE49-F238E27FC236}">
                <a16:creationId xmlns:a16="http://schemas.microsoft.com/office/drawing/2014/main" id="{742DEDCF-280E-52B2-6BBB-33B0D3C5D1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179" r="14080"/>
          <a:stretch>
            <a:fillRect/>
          </a:stretch>
        </p:blipFill>
        <p:spPr>
          <a:xfrm>
            <a:off x="4572000" y="1"/>
            <a:ext cx="457711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759" y="3752849"/>
            <a:ext cx="2468166" cy="2452687"/>
          </a:xfrm>
        </p:spPr>
        <p:txBody>
          <a:bodyPr anchor="ctr">
            <a:normAutofit/>
          </a:bodyPr>
          <a:lstStyle/>
          <a:p>
            <a:r>
              <a:rPr lang="en-US" sz="3100"/>
              <a:t>Why Invest in AHRO?</a:t>
            </a:r>
          </a:p>
        </p:txBody>
      </p:sp>
      <p:pic>
        <p:nvPicPr>
          <p:cNvPr id="7" name="Picture 6" descr="Close-up of a pen writing on a chart">
            <a:extLst>
              <a:ext uri="{FF2B5EF4-FFF2-40B4-BE49-F238E27FC236}">
                <a16:creationId xmlns:a16="http://schemas.microsoft.com/office/drawing/2014/main" id="{BF1BB8EE-A2EA-31F9-2694-A3AE80DBD1D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3424" b="987"/>
          <a:stretch>
            <a:fillRect/>
          </a:stretch>
        </p:blipFill>
        <p:spPr>
          <a:xfrm>
            <a:off x="20" y="10"/>
            <a:ext cx="9143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7986" y="3752850"/>
            <a:ext cx="5614060" cy="2452687"/>
          </a:xfrm>
        </p:spPr>
        <p:txBody>
          <a:bodyPr anchor="ctr">
            <a:normAutofit/>
          </a:bodyPr>
          <a:lstStyle/>
          <a:p>
            <a:r>
              <a:rPr lang="en-US" sz="1600"/>
              <a:t>Large library of monetizable content (55,000+ titles &amp; tracks)</a:t>
            </a:r>
          </a:p>
          <a:p>
            <a:r>
              <a:rPr lang="en-US" sz="1600"/>
              <a:t>Established streaming partnerships and growing reach</a:t>
            </a:r>
          </a:p>
          <a:p>
            <a:r>
              <a:rPr lang="en-US" sz="1600"/>
              <a:t>Multi-channel monetization strategy (ads, NFTs, merch)</a:t>
            </a:r>
          </a:p>
          <a:p>
            <a:r>
              <a:rPr lang="en-US" sz="1600"/>
              <a:t>Positioned in high-growth sectors: FAST/AVOD, sports, collectibles</a:t>
            </a:r>
          </a:p>
          <a:p>
            <a:r>
              <a:rPr lang="en-US" sz="1600"/>
              <a:t>Focused on sustainable growth without overleveraging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254</Words>
  <Application>Microsoft Office PowerPoint</Application>
  <PresentationFormat>On-screen Show (4:3)</PresentationFormat>
  <Paragraphs>36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Authentic Holdings, Inc. (OTC: AHRO)</vt:lpstr>
      <vt:lpstr>Company Overview</vt:lpstr>
      <vt:lpstr>Recent Milestones</vt:lpstr>
      <vt:lpstr>Streaming Footprint</vt:lpstr>
      <vt:lpstr>Financial Highlights</vt:lpstr>
      <vt:lpstr>Stock Snapshot</vt:lpstr>
      <vt:lpstr>Why Invest in AHRO?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Authentic Holdings, Inc. (OTC: AHRO)</dc:title>
  <dc:subject/>
  <dc:creator/>
  <cp:keywords/>
  <dc:description>generated using python-pptx</dc:description>
  <cp:lastModifiedBy>Brad Listermann</cp:lastModifiedBy>
  <cp:revision>3</cp:revision>
  <dcterms:created xsi:type="dcterms:W3CDTF">2013-01-27T09:14:16Z</dcterms:created>
  <dcterms:modified xsi:type="dcterms:W3CDTF">2025-07-24T22:01:02Z</dcterms:modified>
  <cp:category/>
</cp:coreProperties>
</file>